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61" r:id="rId5"/>
    <p:sldId id="262" r:id="rId6"/>
    <p:sldId id="263" r:id="rId7"/>
    <p:sldId id="264" r:id="rId8"/>
    <p:sldId id="265" r:id="rId9"/>
    <p:sldId id="267"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55"/>
    <p:restoredTop sz="94694"/>
  </p:normalViewPr>
  <p:slideViewPr>
    <p:cSldViewPr snapToGrid="0">
      <p:cViewPr varScale="1">
        <p:scale>
          <a:sx n="89" d="100"/>
          <a:sy n="89" d="100"/>
        </p:scale>
        <p:origin x="192"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2AF3F-B5BC-604D-AD6E-E6D8F58765B3}" type="datetimeFigureOut">
              <a:rPr lang="en-US" smtClean="0"/>
              <a:t>7/14/25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7FCE5-C8A5-8F48-ADF0-9C0185D84C27}" type="slidenum">
              <a:rPr lang="en-US" smtClean="0"/>
              <a:t>‹#›</a:t>
            </a:fld>
            <a:endParaRPr lang="en-US"/>
          </a:p>
        </p:txBody>
      </p:sp>
    </p:spTree>
    <p:extLst>
      <p:ext uri="{BB962C8B-B14F-4D97-AF65-F5344CB8AC3E}">
        <p14:creationId xmlns:p14="http://schemas.microsoft.com/office/powerpoint/2010/main" val="2155295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8FD7FCE5-C8A5-8F48-ADF0-9C0185D84C27}" type="slidenum">
              <a:rPr lang="en-US" smtClean="0"/>
              <a:t>3</a:t>
            </a:fld>
            <a:endParaRPr lang="en-US"/>
          </a:p>
        </p:txBody>
      </p:sp>
    </p:spTree>
    <p:extLst>
      <p:ext uri="{BB962C8B-B14F-4D97-AF65-F5344CB8AC3E}">
        <p14:creationId xmlns:p14="http://schemas.microsoft.com/office/powerpoint/2010/main" val="77616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8FD7FCE5-C8A5-8F48-ADF0-9C0185D84C27}" type="slidenum">
              <a:rPr lang="en-US" smtClean="0"/>
              <a:t>4</a:t>
            </a:fld>
            <a:endParaRPr lang="en-US"/>
          </a:p>
        </p:txBody>
      </p:sp>
    </p:spTree>
    <p:extLst>
      <p:ext uri="{BB962C8B-B14F-4D97-AF65-F5344CB8AC3E}">
        <p14:creationId xmlns:p14="http://schemas.microsoft.com/office/powerpoint/2010/main" val="47220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8FD7FCE5-C8A5-8F48-ADF0-9C0185D84C27}" type="slidenum">
              <a:rPr lang="en-US" smtClean="0"/>
              <a:t>5</a:t>
            </a:fld>
            <a:endParaRPr lang="en-US"/>
          </a:p>
        </p:txBody>
      </p:sp>
    </p:spTree>
    <p:extLst>
      <p:ext uri="{BB962C8B-B14F-4D97-AF65-F5344CB8AC3E}">
        <p14:creationId xmlns:p14="http://schemas.microsoft.com/office/powerpoint/2010/main" val="2086063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8FD7FCE5-C8A5-8F48-ADF0-9C0185D84C27}" type="slidenum">
              <a:rPr lang="en-US" smtClean="0"/>
              <a:t>6</a:t>
            </a:fld>
            <a:endParaRPr lang="en-US"/>
          </a:p>
        </p:txBody>
      </p:sp>
    </p:spTree>
    <p:extLst>
      <p:ext uri="{BB962C8B-B14F-4D97-AF65-F5344CB8AC3E}">
        <p14:creationId xmlns:p14="http://schemas.microsoft.com/office/powerpoint/2010/main" val="2223002346"/>
      </p:ext>
    </p:extLst>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56E3-ECB0-8714-7892-146C18A9A9E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982DCE9-F15C-81C3-3A7D-ED05E336CC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2A5FD70-68C8-3444-E893-153856E564C1}"/>
              </a:ext>
            </a:extLst>
          </p:cNvPr>
          <p:cNvSpPr>
            <a:spLocks noGrp="1"/>
          </p:cNvSpPr>
          <p:nvPr>
            <p:ph type="dt" sz="half" idx="10"/>
          </p:nvPr>
        </p:nvSpPr>
        <p:spPr/>
        <p:txBody>
          <a:bodyPr/>
          <a:lstStyle/>
          <a:p>
            <a:fld id="{11C13F53-DD29-5B4D-9CD0-58266CFC813B}" type="datetimeFigureOut">
              <a:rPr lang="en-US" smtClean="0"/>
              <a:t>7/14/25</a:t>
            </a:fld>
            <a:endParaRPr lang="en-US"/>
          </a:p>
        </p:txBody>
      </p:sp>
      <p:sp>
        <p:nvSpPr>
          <p:cNvPr id="5" name="Footer Placeholder 4">
            <a:extLst>
              <a:ext uri="{FF2B5EF4-FFF2-40B4-BE49-F238E27FC236}">
                <a16:creationId xmlns:a16="http://schemas.microsoft.com/office/drawing/2014/main" id="{B0AF74C1-BE09-1B9A-27E5-7E4DA53D4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49C32-AE91-989F-3BB1-6ED4D39DA868}"/>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3149704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9E63-E67D-1B9E-19C8-697DAFF9A0A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E666CF4-3D70-C7D7-DE9E-A943722EE0F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DCF3D2-1AE7-9406-4071-04A688E5FD2C}"/>
              </a:ext>
            </a:extLst>
          </p:cNvPr>
          <p:cNvSpPr>
            <a:spLocks noGrp="1"/>
          </p:cNvSpPr>
          <p:nvPr>
            <p:ph type="dt" sz="half" idx="10"/>
          </p:nvPr>
        </p:nvSpPr>
        <p:spPr/>
        <p:txBody>
          <a:bodyPr/>
          <a:lstStyle/>
          <a:p>
            <a:fld id="{11C13F53-DD29-5B4D-9CD0-58266CFC813B}" type="datetimeFigureOut">
              <a:rPr lang="en-US" smtClean="0"/>
              <a:t>7/14/25</a:t>
            </a:fld>
            <a:endParaRPr lang="en-US"/>
          </a:p>
        </p:txBody>
      </p:sp>
      <p:sp>
        <p:nvSpPr>
          <p:cNvPr id="5" name="Footer Placeholder 4">
            <a:extLst>
              <a:ext uri="{FF2B5EF4-FFF2-40B4-BE49-F238E27FC236}">
                <a16:creationId xmlns:a16="http://schemas.microsoft.com/office/drawing/2014/main" id="{B00FAD05-882B-5175-E9F7-A18C51F43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EC69E-F6A0-6B67-16B5-7647FAAFF177}"/>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52683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46ADD-979D-9441-2604-948AC7B8D9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D689DE2-BF51-3118-7A1E-304BC524994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692B47-0992-E668-D7BA-6814E3842516}"/>
              </a:ext>
            </a:extLst>
          </p:cNvPr>
          <p:cNvSpPr>
            <a:spLocks noGrp="1"/>
          </p:cNvSpPr>
          <p:nvPr>
            <p:ph type="dt" sz="half" idx="10"/>
          </p:nvPr>
        </p:nvSpPr>
        <p:spPr/>
        <p:txBody>
          <a:bodyPr/>
          <a:lstStyle/>
          <a:p>
            <a:fld id="{11C13F53-DD29-5B4D-9CD0-58266CFC813B}" type="datetimeFigureOut">
              <a:rPr lang="en-US" smtClean="0"/>
              <a:t>7/14/25</a:t>
            </a:fld>
            <a:endParaRPr lang="en-US"/>
          </a:p>
        </p:txBody>
      </p:sp>
      <p:sp>
        <p:nvSpPr>
          <p:cNvPr id="5" name="Footer Placeholder 4">
            <a:extLst>
              <a:ext uri="{FF2B5EF4-FFF2-40B4-BE49-F238E27FC236}">
                <a16:creationId xmlns:a16="http://schemas.microsoft.com/office/drawing/2014/main" id="{220084A8-6421-C7A8-F065-1A34E72A5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D80F2-2F06-872D-E1ED-ACC422B14BCE}"/>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89443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BD024-073B-BC20-7183-1D4763D544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7DEFAD-C0D1-027C-C6D8-77900641EF0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527F6A-D638-ACFA-BCB7-1FD8CC58FA42}"/>
              </a:ext>
            </a:extLst>
          </p:cNvPr>
          <p:cNvSpPr>
            <a:spLocks noGrp="1"/>
          </p:cNvSpPr>
          <p:nvPr>
            <p:ph type="dt" sz="half" idx="10"/>
          </p:nvPr>
        </p:nvSpPr>
        <p:spPr/>
        <p:txBody>
          <a:bodyPr/>
          <a:lstStyle/>
          <a:p>
            <a:fld id="{11C13F53-DD29-5B4D-9CD0-58266CFC813B}" type="datetimeFigureOut">
              <a:rPr lang="en-US" smtClean="0"/>
              <a:t>7/14/25</a:t>
            </a:fld>
            <a:endParaRPr lang="en-US"/>
          </a:p>
        </p:txBody>
      </p:sp>
      <p:sp>
        <p:nvSpPr>
          <p:cNvPr id="5" name="Footer Placeholder 4">
            <a:extLst>
              <a:ext uri="{FF2B5EF4-FFF2-40B4-BE49-F238E27FC236}">
                <a16:creationId xmlns:a16="http://schemas.microsoft.com/office/drawing/2014/main" id="{353E3ECB-AC1A-1779-7C0F-A0E82C3F9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F55A7-2157-5A5D-8FE3-226F0F415F16}"/>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33670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AF59-782B-B073-8C8A-50960154011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88AEAE1-F05F-DD90-0C7B-1CEC31E4B3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41E3049-6CBE-7EA5-8E33-E924C4BFEC82}"/>
              </a:ext>
            </a:extLst>
          </p:cNvPr>
          <p:cNvSpPr>
            <a:spLocks noGrp="1"/>
          </p:cNvSpPr>
          <p:nvPr>
            <p:ph type="dt" sz="half" idx="10"/>
          </p:nvPr>
        </p:nvSpPr>
        <p:spPr/>
        <p:txBody>
          <a:bodyPr/>
          <a:lstStyle/>
          <a:p>
            <a:fld id="{11C13F53-DD29-5B4D-9CD0-58266CFC813B}" type="datetimeFigureOut">
              <a:rPr lang="en-US" smtClean="0"/>
              <a:t>7/14/25</a:t>
            </a:fld>
            <a:endParaRPr lang="en-US"/>
          </a:p>
        </p:txBody>
      </p:sp>
      <p:sp>
        <p:nvSpPr>
          <p:cNvPr id="5" name="Footer Placeholder 4">
            <a:extLst>
              <a:ext uri="{FF2B5EF4-FFF2-40B4-BE49-F238E27FC236}">
                <a16:creationId xmlns:a16="http://schemas.microsoft.com/office/drawing/2014/main" id="{8A8A83F6-E6BD-4D9D-8F12-6EA96B6B4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59DFF-A73F-D46F-9165-FC913CDF8505}"/>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70170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CF0B-2177-883B-B730-AC837F54DA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F50AA39-D0D8-45C0-736C-B5B8B6D4E1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355BCA1-5AF7-6D32-C8A3-B36BCA491F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4259E9-8601-46A1-DFEF-15F8818C6A18}"/>
              </a:ext>
            </a:extLst>
          </p:cNvPr>
          <p:cNvSpPr>
            <a:spLocks noGrp="1"/>
          </p:cNvSpPr>
          <p:nvPr>
            <p:ph type="dt" sz="half" idx="10"/>
          </p:nvPr>
        </p:nvSpPr>
        <p:spPr/>
        <p:txBody>
          <a:bodyPr/>
          <a:lstStyle/>
          <a:p>
            <a:fld id="{11C13F53-DD29-5B4D-9CD0-58266CFC813B}" type="datetimeFigureOut">
              <a:rPr lang="en-US" smtClean="0"/>
              <a:t>7/14/25</a:t>
            </a:fld>
            <a:endParaRPr lang="en-US"/>
          </a:p>
        </p:txBody>
      </p:sp>
      <p:sp>
        <p:nvSpPr>
          <p:cNvPr id="6" name="Footer Placeholder 5">
            <a:extLst>
              <a:ext uri="{FF2B5EF4-FFF2-40B4-BE49-F238E27FC236}">
                <a16:creationId xmlns:a16="http://schemas.microsoft.com/office/drawing/2014/main" id="{B3C109F5-9281-F26A-1671-AA93B9133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91974-9F4F-999B-94F0-BA432846CC7C}"/>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6293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19AA-B359-2248-C0F5-CE0518D39E8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9AD4163-9B7B-46F9-3750-448C515E18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9118A8C-91F0-EE8A-2BC9-A7943288B05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13EBB7F-9978-DD4E-1B34-C9E3C68838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8A3ECB-B861-F533-9BF5-B21655B3001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95137E0-6A34-CFA2-0531-AFB6625B2D05}"/>
              </a:ext>
            </a:extLst>
          </p:cNvPr>
          <p:cNvSpPr>
            <a:spLocks noGrp="1"/>
          </p:cNvSpPr>
          <p:nvPr>
            <p:ph type="dt" sz="half" idx="10"/>
          </p:nvPr>
        </p:nvSpPr>
        <p:spPr/>
        <p:txBody>
          <a:bodyPr/>
          <a:lstStyle/>
          <a:p>
            <a:fld id="{11C13F53-DD29-5B4D-9CD0-58266CFC813B}" type="datetimeFigureOut">
              <a:rPr lang="en-US" smtClean="0"/>
              <a:t>7/14/25</a:t>
            </a:fld>
            <a:endParaRPr lang="en-US"/>
          </a:p>
        </p:txBody>
      </p:sp>
      <p:sp>
        <p:nvSpPr>
          <p:cNvPr id="8" name="Footer Placeholder 7">
            <a:extLst>
              <a:ext uri="{FF2B5EF4-FFF2-40B4-BE49-F238E27FC236}">
                <a16:creationId xmlns:a16="http://schemas.microsoft.com/office/drawing/2014/main" id="{60773359-93B0-921F-AEC4-0F4A95FF9B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96B9AD-5F33-7A67-6ECB-D2586658C014}"/>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871564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A61BA-647A-5F75-9B20-A9E93A9BF5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D8B530D-B009-B239-476C-DA839D2F5D83}"/>
              </a:ext>
            </a:extLst>
          </p:cNvPr>
          <p:cNvSpPr>
            <a:spLocks noGrp="1"/>
          </p:cNvSpPr>
          <p:nvPr>
            <p:ph type="dt" sz="half" idx="10"/>
          </p:nvPr>
        </p:nvSpPr>
        <p:spPr/>
        <p:txBody>
          <a:bodyPr/>
          <a:lstStyle/>
          <a:p>
            <a:fld id="{11C13F53-DD29-5B4D-9CD0-58266CFC813B}" type="datetimeFigureOut">
              <a:rPr lang="en-US" smtClean="0"/>
              <a:t>7/14/25</a:t>
            </a:fld>
            <a:endParaRPr lang="en-US"/>
          </a:p>
        </p:txBody>
      </p:sp>
      <p:sp>
        <p:nvSpPr>
          <p:cNvPr id="4" name="Footer Placeholder 3">
            <a:extLst>
              <a:ext uri="{FF2B5EF4-FFF2-40B4-BE49-F238E27FC236}">
                <a16:creationId xmlns:a16="http://schemas.microsoft.com/office/drawing/2014/main" id="{7EC46F8F-9AFE-7C29-0DBD-CB1EBAACB0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1DED1-5F01-5548-32E6-7E45609136CB}"/>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369015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8895B0-82A5-2D33-F96F-0B12C9AE8481}"/>
              </a:ext>
            </a:extLst>
          </p:cNvPr>
          <p:cNvSpPr>
            <a:spLocks noGrp="1"/>
          </p:cNvSpPr>
          <p:nvPr>
            <p:ph type="dt" sz="half" idx="10"/>
          </p:nvPr>
        </p:nvSpPr>
        <p:spPr/>
        <p:txBody>
          <a:bodyPr/>
          <a:lstStyle/>
          <a:p>
            <a:fld id="{11C13F53-DD29-5B4D-9CD0-58266CFC813B}" type="datetimeFigureOut">
              <a:rPr lang="en-US" smtClean="0"/>
              <a:t>7/14/25</a:t>
            </a:fld>
            <a:endParaRPr lang="en-US"/>
          </a:p>
        </p:txBody>
      </p:sp>
      <p:sp>
        <p:nvSpPr>
          <p:cNvPr id="3" name="Footer Placeholder 2">
            <a:extLst>
              <a:ext uri="{FF2B5EF4-FFF2-40B4-BE49-F238E27FC236}">
                <a16:creationId xmlns:a16="http://schemas.microsoft.com/office/drawing/2014/main" id="{4B5F4534-E29D-5BD3-15E5-136991BE16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F5E175-82CE-5180-7C05-4F465266AB77}"/>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4930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AF122-A5D5-9916-9986-05193D27AD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2E8B33A-2783-5DAD-2A29-2ABF08AEBB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1B90B52-9796-861C-BA77-66918720D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AA6739-8AB2-A09E-2801-1125EA88B6F3}"/>
              </a:ext>
            </a:extLst>
          </p:cNvPr>
          <p:cNvSpPr>
            <a:spLocks noGrp="1"/>
          </p:cNvSpPr>
          <p:nvPr>
            <p:ph type="dt" sz="half" idx="10"/>
          </p:nvPr>
        </p:nvSpPr>
        <p:spPr/>
        <p:txBody>
          <a:bodyPr/>
          <a:lstStyle/>
          <a:p>
            <a:fld id="{11C13F53-DD29-5B4D-9CD0-58266CFC813B}" type="datetimeFigureOut">
              <a:rPr lang="en-US" smtClean="0"/>
              <a:t>7/14/25</a:t>
            </a:fld>
            <a:endParaRPr lang="en-US"/>
          </a:p>
        </p:txBody>
      </p:sp>
      <p:sp>
        <p:nvSpPr>
          <p:cNvPr id="6" name="Footer Placeholder 5">
            <a:extLst>
              <a:ext uri="{FF2B5EF4-FFF2-40B4-BE49-F238E27FC236}">
                <a16:creationId xmlns:a16="http://schemas.microsoft.com/office/drawing/2014/main" id="{AD14F2B7-3C62-6047-B780-638F45A5CD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44DC1-C2E9-AAED-8842-234A5B4140E3}"/>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1242857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0FE98-BF62-34B2-284F-403605756D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D105329-61B0-3603-DC39-8B0412DDE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8E52AF-A6A4-756C-7509-16525C21C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419D242-F48F-8193-13DE-A66F4B5F4DAD}"/>
              </a:ext>
            </a:extLst>
          </p:cNvPr>
          <p:cNvSpPr>
            <a:spLocks noGrp="1"/>
          </p:cNvSpPr>
          <p:nvPr>
            <p:ph type="dt" sz="half" idx="10"/>
          </p:nvPr>
        </p:nvSpPr>
        <p:spPr/>
        <p:txBody>
          <a:bodyPr/>
          <a:lstStyle/>
          <a:p>
            <a:fld id="{11C13F53-DD29-5B4D-9CD0-58266CFC813B}" type="datetimeFigureOut">
              <a:rPr lang="en-US" smtClean="0"/>
              <a:t>7/14/25</a:t>
            </a:fld>
            <a:endParaRPr lang="en-US"/>
          </a:p>
        </p:txBody>
      </p:sp>
      <p:sp>
        <p:nvSpPr>
          <p:cNvPr id="6" name="Footer Placeholder 5">
            <a:extLst>
              <a:ext uri="{FF2B5EF4-FFF2-40B4-BE49-F238E27FC236}">
                <a16:creationId xmlns:a16="http://schemas.microsoft.com/office/drawing/2014/main" id="{1C789E10-A1BE-6B3F-5AA2-67F67A6C9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FF98F2-5F20-84A5-A020-0B8D5FAAF8AF}"/>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58861783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4E0646-7112-7969-C484-7FBA178199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F41C2D3-D25B-02CF-9860-FA4E0199C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A3925B-12BE-9DD5-8AFE-F04DE0CFE3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C13F53-DD29-5B4D-9CD0-58266CFC813B}" type="datetimeFigureOut">
              <a:rPr lang="en-US" smtClean="0"/>
              <a:t>7/14/25</a:t>
            </a:fld>
            <a:endParaRPr lang="en-US"/>
          </a:p>
        </p:txBody>
      </p:sp>
      <p:sp>
        <p:nvSpPr>
          <p:cNvPr id="5" name="Footer Placeholder 4">
            <a:extLst>
              <a:ext uri="{FF2B5EF4-FFF2-40B4-BE49-F238E27FC236}">
                <a16:creationId xmlns:a16="http://schemas.microsoft.com/office/drawing/2014/main" id="{E603955D-88F0-12FE-7F86-478D495759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8A5054-52D3-2E5A-FDAC-2D29DC1CF9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5F200-5206-3A43-8B4B-A303C1EBBA73}" type="slidenum">
              <a:rPr lang="en-US" smtClean="0"/>
              <a:t>‹#›</a:t>
            </a:fld>
            <a:endParaRPr lang="en-US"/>
          </a:p>
        </p:txBody>
      </p:sp>
    </p:spTree>
    <p:extLst>
      <p:ext uri="{BB962C8B-B14F-4D97-AF65-F5344CB8AC3E}">
        <p14:creationId xmlns:p14="http://schemas.microsoft.com/office/powerpoint/2010/main" val="1973944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38DE-C88B-6FF1-0E50-D7D67C3E6FE0}"/>
              </a:ext>
            </a:extLst>
          </p:cNvPr>
          <p:cNvSpPr>
            <a:spLocks noGrp="1"/>
          </p:cNvSpPr>
          <p:nvPr>
            <p:ph type="ctrTitle"/>
          </p:nvPr>
        </p:nvSpPr>
        <p:spPr/>
        <p:txBody>
          <a:bodyPr/>
          <a:lstStyle/>
          <a:p>
            <a:r>
              <a:rPr lang="en-US" dirty="0"/>
              <a:t>A Presentation</a:t>
            </a:r>
          </a:p>
        </p:txBody>
      </p:sp>
      <p:sp>
        <p:nvSpPr>
          <p:cNvPr id="3" name="Subtitle 2">
            <a:extLst>
              <a:ext uri="{FF2B5EF4-FFF2-40B4-BE49-F238E27FC236}">
                <a16:creationId xmlns:a16="http://schemas.microsoft.com/office/drawing/2014/main" id="{2038768B-C624-0D97-502D-F576C3AB2EFD}"/>
              </a:ext>
            </a:extLst>
          </p:cNvPr>
          <p:cNvSpPr>
            <a:spLocks noGrp="1"/>
          </p:cNvSpPr>
          <p:nvPr>
            <p:ph type="subTitle" idx="1"/>
          </p:nvPr>
        </p:nvSpPr>
        <p:spPr/>
        <p:txBody>
          <a:bodyPr anchor="ctr"/>
          <a:lstStyle/>
          <a:p>
            <a:r>
              <a:rPr lang="en-US" dirty="0"/>
              <a:t>Presenter</a:t>
            </a:r>
          </a:p>
        </p:txBody>
      </p:sp>
      <p:pic>
        <p:nvPicPr>
          <p:cNvPr id="5" name="Picture 4" descr="Logo of utsouthwestern medical center, featuring a globe and letters">
            <a:extLst>
              <a:ext uri="{FF2B5EF4-FFF2-40B4-BE49-F238E27FC236}">
                <a16:creationId xmlns:a16="http://schemas.microsoft.com/office/drawing/2014/main" id="{E2157A62-275E-C3F9-A723-EEF59179D2BA}"/>
              </a:ext>
            </a:extLst>
          </p:cNvPr>
          <p:cNvPicPr>
            <a:picLocks noChangeAspect="1"/>
          </p:cNvPicPr>
          <p:nvPr/>
        </p:nvPicPr>
        <p:blipFill>
          <a:blip r:embed="rId3"/>
          <a:stretch>
            <a:fillRect/>
          </a:stretch>
        </p:blipFill>
        <p:spPr>
          <a:xfrm>
            <a:off x="1076325" y="322263"/>
            <a:ext cx="3810000" cy="1993900"/>
          </a:xfrm>
          <a:prstGeom prst="rect">
            <a:avLst/>
          </a:prstGeom>
        </p:spPr>
      </p:pic>
    </p:spTree>
    <p:extLst>
      <p:ext uri="{BB962C8B-B14F-4D97-AF65-F5344CB8AC3E}">
        <p14:creationId xmlns:p14="http://schemas.microsoft.com/office/powerpoint/2010/main" val="3501529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08AF6-BF8C-9A43-AAC5-CB39EC32B87B}"/>
            </a:ext>
          </a:extLst>
        </p:cNvPr>
        <p:cNvGrpSpPr/>
        <p:nvPr/>
      </p:nvGrpSpPr>
      <p:grpSpPr>
        <a:xfrm>
          <a:off x="0" y="0"/>
          <a:ext cx="0" cy="0"/>
          <a:chOff x="0" y="0"/>
          <a:chExt cx="0" cy="0"/>
        </a:xfrm>
      </p:grpSpPr>
      <p:pic>
        <p:nvPicPr>
          <p:cNvPr id="4" name="Picture 3" descr="A sign for the &quot;UT Southwestern Medical Center&quot; featuring a logo with the name in blue and the rest of the text in black.">
            <a:extLst>
              <a:ext uri="{FF2B5EF4-FFF2-40B4-BE49-F238E27FC236}">
                <a16:creationId xmlns:a16="http://schemas.microsoft.com/office/drawing/2014/main" id="{99F5619F-813C-2B2F-A8ED-5EAB4D6C00F9}"/>
              </a:ext>
            </a:extLst>
          </p:cNvPr>
          <p:cNvPicPr>
            <a:picLocks noChangeAspect="1"/>
          </p:cNvPicPr>
          <p:nvPr/>
        </p:nvPicPr>
        <p:blipFill>
          <a:blip r:embed="rId2"/>
          <a:stretch>
            <a:fillRect/>
          </a:stretch>
        </p:blipFill>
        <p:spPr>
          <a:xfrm>
            <a:off x="600075" y="552799"/>
            <a:ext cx="9258300" cy="4845177"/>
          </a:xfrm>
          <a:prstGeom prst="rect">
            <a:avLst/>
          </a:prstGeom>
        </p:spPr>
      </p:pic>
    </p:spTree>
    <p:extLst>
      <p:ext uri="{BB962C8B-B14F-4D97-AF65-F5344CB8AC3E}">
        <p14:creationId xmlns:p14="http://schemas.microsoft.com/office/powerpoint/2010/main" val="1788388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90FB-8F11-50EB-C8BE-ADDB73846178}"/>
              </a:ext>
            </a:extLst>
          </p:cNvPr>
          <p:cNvSpPr>
            <a:spLocks noGrp="1"/>
          </p:cNvSpPr>
          <p:nvPr>
            <p:ph type="title"/>
          </p:nvPr>
        </p:nvSpPr>
        <p:spPr/>
        <p:txBody>
          <a:bodyPr/>
          <a:lstStyle/>
          <a:p>
            <a:r>
              <a:rPr lang="en-US" dirty="0"/>
              <a:t>Fruits</a:t>
            </a:r>
          </a:p>
        </p:txBody>
      </p:sp>
      <p:sp>
        <p:nvSpPr>
          <p:cNvPr id="6" name="TextBox 5">
            <a:extLst>
              <a:ext uri="{FF2B5EF4-FFF2-40B4-BE49-F238E27FC236}">
                <a16:creationId xmlns:a16="http://schemas.microsoft.com/office/drawing/2014/main" id="{1B67A09F-E8B6-BABD-7E51-8E4C15BB4818}"/>
              </a:ext>
            </a:extLst>
          </p:cNvPr>
          <p:cNvSpPr txBox="1"/>
          <p:nvPr/>
        </p:nvSpPr>
        <p:spPr>
          <a:xfrm>
            <a:off x="9378778" y="6123543"/>
            <a:ext cx="1005212" cy="369332"/>
          </a:xfrm>
          <a:prstGeom prst="rect">
            <a:avLst/>
          </a:prstGeom>
          <a:noFill/>
        </p:spPr>
        <p:txBody>
          <a:bodyPr wrap="none" rtlCol="0">
            <a:spAutoFit/>
          </a:bodyPr>
          <a:lstStyle/>
          <a:p>
            <a:r>
              <a:rPr lang="en-US" dirty="0"/>
              <a:t>DALL-E 3</a:t>
            </a:r>
          </a:p>
        </p:txBody>
      </p:sp>
      <p:pic>
        <p:nvPicPr>
          <p:cNvPr id="8" name="Picture 7" descr="A vibrant fruit display on a wooden surface with leaves behind.">
            <a:extLst>
              <a:ext uri="{FF2B5EF4-FFF2-40B4-BE49-F238E27FC236}">
                <a16:creationId xmlns:a16="http://schemas.microsoft.com/office/drawing/2014/main" id="{2F187F9C-C7CB-B4A7-609C-1938C31F6E89}"/>
              </a:ext>
            </a:extLst>
          </p:cNvPr>
          <p:cNvPicPr>
            <a:picLocks noChangeAspect="1"/>
          </p:cNvPicPr>
          <p:nvPr/>
        </p:nvPicPr>
        <p:blipFill>
          <a:blip r:embed="rId3"/>
          <a:stretch>
            <a:fillRect/>
          </a:stretch>
        </p:blipFill>
        <p:spPr>
          <a:xfrm>
            <a:off x="2441713" y="1798982"/>
            <a:ext cx="3521765" cy="3521765"/>
          </a:xfrm>
          <a:prstGeom prst="rect">
            <a:avLst/>
          </a:prstGeom>
        </p:spPr>
      </p:pic>
      <p:pic>
        <p:nvPicPr>
          <p:cNvPr id="10" name="Picture 9" descr="This is an image of a festive autumn tableau with various fruits, vegetables, pumpkins, and pine cones in colors of red, orange, green, and brown, creating a warm and inviting autumnal scene.">
            <a:extLst>
              <a:ext uri="{FF2B5EF4-FFF2-40B4-BE49-F238E27FC236}">
                <a16:creationId xmlns:a16="http://schemas.microsoft.com/office/drawing/2014/main" id="{73B074B8-1D39-E910-29F4-3DB9032B88CA}"/>
              </a:ext>
            </a:extLst>
          </p:cNvPr>
          <p:cNvPicPr>
            <a:picLocks noChangeAspect="1"/>
          </p:cNvPicPr>
          <p:nvPr/>
        </p:nvPicPr>
        <p:blipFill>
          <a:blip r:embed="rId4"/>
          <a:stretch>
            <a:fillRect/>
          </a:stretch>
        </p:blipFill>
        <p:spPr>
          <a:xfrm>
            <a:off x="7087511" y="1798981"/>
            <a:ext cx="3521765" cy="3521765"/>
          </a:xfrm>
          <a:prstGeom prst="rect">
            <a:avLst/>
          </a:prstGeom>
        </p:spPr>
      </p:pic>
    </p:spTree>
    <p:extLst>
      <p:ext uri="{BB962C8B-B14F-4D97-AF65-F5344CB8AC3E}">
        <p14:creationId xmlns:p14="http://schemas.microsoft.com/office/powerpoint/2010/main" val="1671238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C650-ADBA-CAAD-FE07-E766B9B3042D}"/>
              </a:ext>
            </a:extLst>
          </p:cNvPr>
          <p:cNvSpPr>
            <a:spLocks noGrp="1"/>
          </p:cNvSpPr>
          <p:nvPr>
            <p:ph type="title"/>
          </p:nvPr>
        </p:nvSpPr>
        <p:spPr/>
        <p:txBody>
          <a:bodyPr/>
          <a:lstStyle/>
          <a:p>
            <a:r>
              <a:rPr lang="en-US" dirty="0"/>
              <a:t>Graphs (grouped)</a:t>
            </a:r>
          </a:p>
        </p:txBody>
      </p:sp>
      <p:sp>
        <p:nvSpPr>
          <p:cNvPr id="3" name="TextBox 2">
            <a:extLst>
              <a:ext uri="{FF2B5EF4-FFF2-40B4-BE49-F238E27FC236}">
                <a16:creationId xmlns:a16="http://schemas.microsoft.com/office/drawing/2014/main" id="{B7040682-C83A-CAA1-A45E-71863B4F14C2}"/>
              </a:ext>
            </a:extLst>
          </p:cNvPr>
          <p:cNvSpPr txBox="1"/>
          <p:nvPr/>
        </p:nvSpPr>
        <p:spPr>
          <a:xfrm>
            <a:off x="9378778" y="6123543"/>
            <a:ext cx="1005212" cy="369332"/>
          </a:xfrm>
          <a:prstGeom prst="rect">
            <a:avLst/>
          </a:prstGeom>
          <a:noFill/>
        </p:spPr>
        <p:txBody>
          <a:bodyPr wrap="none" rtlCol="0">
            <a:spAutoFit/>
          </a:bodyPr>
          <a:lstStyle/>
          <a:p>
            <a:r>
              <a:rPr lang="en-US" dirty="0"/>
              <a:t>DALL-E 3</a:t>
            </a:r>
          </a:p>
        </p:txBody>
      </p:sp>
      <p:grpSp>
        <p:nvGrpSpPr>
          <p:cNvPr id="10" name="Group 9">
            <a:extLst>
              <a:ext uri="{FF2B5EF4-FFF2-40B4-BE49-F238E27FC236}">
                <a16:creationId xmlns:a16="http://schemas.microsoft.com/office/drawing/2014/main" id="{ED85F7A2-2F6D-8DD9-9426-88D1841690AD}"/>
              </a:ext>
            </a:extLst>
          </p:cNvPr>
          <p:cNvGrpSpPr/>
          <p:nvPr/>
        </p:nvGrpSpPr>
        <p:grpSpPr>
          <a:xfrm>
            <a:off x="1818861" y="1898099"/>
            <a:ext cx="8782878" cy="3985592"/>
            <a:chOff x="1818861" y="1898099"/>
            <a:chExt cx="8782878" cy="3985592"/>
          </a:xfrm>
        </p:grpSpPr>
        <p:pic>
          <p:nvPicPr>
            <p:cNvPr id="7" name="Picture 6" descr="&quot;Incongruence and the need for change.&quot;">
              <a:extLst>
                <a:ext uri="{FF2B5EF4-FFF2-40B4-BE49-F238E27FC236}">
                  <a16:creationId xmlns:a16="http://schemas.microsoft.com/office/drawing/2014/main" id="{3163AAAF-3D4D-BBAF-34C8-55D00071283A}"/>
                </a:ext>
              </a:extLst>
            </p:cNvPr>
            <p:cNvPicPr>
              <a:picLocks noChangeAspect="1"/>
            </p:cNvPicPr>
            <p:nvPr/>
          </p:nvPicPr>
          <p:blipFill>
            <a:blip r:embed="rId3"/>
            <a:stretch>
              <a:fillRect/>
            </a:stretch>
          </p:blipFill>
          <p:spPr>
            <a:xfrm>
              <a:off x="1818861" y="1898100"/>
              <a:ext cx="3985591" cy="3985591"/>
            </a:xfrm>
            <a:prstGeom prst="rect">
              <a:avLst/>
            </a:prstGeom>
          </p:spPr>
        </p:pic>
        <p:pic>
          <p:nvPicPr>
            <p:cNvPr id="9" name="Picture 8">
              <a:extLst>
                <a:ext uri="{FF2B5EF4-FFF2-40B4-BE49-F238E27FC236}">
                  <a16:creationId xmlns:a16="http://schemas.microsoft.com/office/drawing/2014/main" id="{FA05FC3A-46BE-0B54-66A4-B3F3510942DA}"/>
                </a:ext>
              </a:extLst>
            </p:cNvPr>
            <p:cNvPicPr>
              <a:picLocks noChangeAspect="1"/>
            </p:cNvPicPr>
            <p:nvPr/>
          </p:nvPicPr>
          <p:blipFill>
            <a:blip r:embed="rId4"/>
            <a:stretch>
              <a:fillRect/>
            </a:stretch>
          </p:blipFill>
          <p:spPr>
            <a:xfrm>
              <a:off x="6616148" y="1898099"/>
              <a:ext cx="3985591" cy="3985591"/>
            </a:xfrm>
            <a:prstGeom prst="rect">
              <a:avLst/>
            </a:prstGeom>
          </p:spPr>
        </p:pic>
      </p:grpSp>
    </p:spTree>
    <p:extLst>
      <p:ext uri="{BB962C8B-B14F-4D97-AF65-F5344CB8AC3E}">
        <p14:creationId xmlns:p14="http://schemas.microsoft.com/office/powerpoint/2010/main" val="55825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C650-ADBA-CAAD-FE07-E766B9B3042D}"/>
              </a:ext>
            </a:extLst>
          </p:cNvPr>
          <p:cNvSpPr>
            <a:spLocks noGrp="1"/>
          </p:cNvSpPr>
          <p:nvPr>
            <p:ph type="title"/>
          </p:nvPr>
        </p:nvSpPr>
        <p:spPr/>
        <p:txBody>
          <a:bodyPr/>
          <a:lstStyle/>
          <a:p>
            <a:r>
              <a:rPr lang="en-US" dirty="0"/>
              <a:t>Shaped grouped</a:t>
            </a:r>
          </a:p>
        </p:txBody>
      </p:sp>
      <p:grpSp>
        <p:nvGrpSpPr>
          <p:cNvPr id="8" name="Group 7">
            <a:extLst>
              <a:ext uri="{FF2B5EF4-FFF2-40B4-BE49-F238E27FC236}">
                <a16:creationId xmlns:a16="http://schemas.microsoft.com/office/drawing/2014/main" id="{DD86D79A-5CFC-93C2-50E6-B5CC33074BB4}"/>
              </a:ext>
            </a:extLst>
          </p:cNvPr>
          <p:cNvGrpSpPr/>
          <p:nvPr/>
        </p:nvGrpSpPr>
        <p:grpSpPr>
          <a:xfrm>
            <a:off x="4315116" y="2308619"/>
            <a:ext cx="3561767" cy="2959100"/>
            <a:chOff x="2210659" y="2030324"/>
            <a:chExt cx="3561767" cy="2959100"/>
          </a:xfrm>
        </p:grpSpPr>
        <p:pic>
          <p:nvPicPr>
            <p:cNvPr id="4" name="Picture 3" descr="This image is of a blue square on top of a white rectangle, resembling a simple graphical representation. The background appears to be plain, emphasizing the geometric shape in the foreground.">
              <a:extLst>
                <a:ext uri="{FF2B5EF4-FFF2-40B4-BE49-F238E27FC236}">
                  <a16:creationId xmlns:a16="http://schemas.microsoft.com/office/drawing/2014/main" id="{48E448EB-E267-D327-C7F8-541DF1A1474A}"/>
                </a:ext>
              </a:extLst>
            </p:cNvPr>
            <p:cNvPicPr>
              <a:picLocks noChangeAspect="1"/>
            </p:cNvPicPr>
            <p:nvPr/>
          </p:nvPicPr>
          <p:blipFill>
            <a:blip r:embed="rId3"/>
            <a:stretch>
              <a:fillRect/>
            </a:stretch>
          </p:blipFill>
          <p:spPr>
            <a:xfrm>
              <a:off x="2210659" y="2560983"/>
              <a:ext cx="1295400" cy="1295400"/>
            </a:xfrm>
            <a:prstGeom prst="rect">
              <a:avLst/>
            </a:prstGeom>
          </p:spPr>
        </p:pic>
        <p:pic>
          <p:nvPicPr>
            <p:cNvPr id="5" name="Picture 4" descr="&quot;Saying something in the digital age.&quot;">
              <a:extLst>
                <a:ext uri="{FF2B5EF4-FFF2-40B4-BE49-F238E27FC236}">
                  <a16:creationId xmlns:a16="http://schemas.microsoft.com/office/drawing/2014/main" id="{25F99CC7-5E65-F330-7C3A-0251096F7115}"/>
                </a:ext>
              </a:extLst>
            </p:cNvPr>
            <p:cNvPicPr>
              <a:picLocks noChangeAspect="1"/>
            </p:cNvPicPr>
            <p:nvPr/>
          </p:nvPicPr>
          <p:blipFill>
            <a:blip r:embed="rId4"/>
            <a:stretch>
              <a:fillRect/>
            </a:stretch>
          </p:blipFill>
          <p:spPr>
            <a:xfrm>
              <a:off x="4096026" y="2030324"/>
              <a:ext cx="1676400" cy="990600"/>
            </a:xfrm>
            <a:prstGeom prst="rect">
              <a:avLst/>
            </a:prstGeom>
          </p:spPr>
        </p:pic>
        <p:pic>
          <p:nvPicPr>
            <p:cNvPr id="6" name="Picture 5" descr="Caption: &quot;Red Clapperboards symbolizing the importance of film and cinematography in the storytelling process.&quot;">
              <a:extLst>
                <a:ext uri="{FF2B5EF4-FFF2-40B4-BE49-F238E27FC236}">
                  <a16:creationId xmlns:a16="http://schemas.microsoft.com/office/drawing/2014/main" id="{5EE65995-34C1-5781-0F9C-600B454B6BFE}"/>
                </a:ext>
              </a:extLst>
            </p:cNvPr>
            <p:cNvPicPr>
              <a:picLocks noChangeAspect="1"/>
            </p:cNvPicPr>
            <p:nvPr/>
          </p:nvPicPr>
          <p:blipFill>
            <a:blip r:embed="rId5"/>
            <a:stretch>
              <a:fillRect/>
            </a:stretch>
          </p:blipFill>
          <p:spPr>
            <a:xfrm>
              <a:off x="4299226" y="3668624"/>
              <a:ext cx="1270000" cy="1320800"/>
            </a:xfrm>
            <a:prstGeom prst="rect">
              <a:avLst/>
            </a:prstGeom>
          </p:spPr>
        </p:pic>
      </p:grpSp>
      <p:sp>
        <p:nvSpPr>
          <p:cNvPr id="3" name="Oval 2">
            <a:extLst>
              <a:ext uri="{FF2B5EF4-FFF2-40B4-BE49-F238E27FC236}">
                <a16:creationId xmlns:a16="http://schemas.microsoft.com/office/drawing/2014/main" id="{3AEC967E-FFE2-6C45-2CDC-37E66BF9EED4}"/>
              </a:ext>
            </a:extLst>
          </p:cNvPr>
          <p:cNvSpPr/>
          <p:nvPr/>
        </p:nvSpPr>
        <p:spPr>
          <a:xfrm>
            <a:off x="1060174" y="2107096"/>
            <a:ext cx="1113183" cy="10469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22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C650-ADBA-CAAD-FE07-E766B9B3042D}"/>
              </a:ext>
            </a:extLst>
          </p:cNvPr>
          <p:cNvSpPr>
            <a:spLocks noGrp="1"/>
          </p:cNvSpPr>
          <p:nvPr>
            <p:ph type="title"/>
          </p:nvPr>
        </p:nvSpPr>
        <p:spPr/>
        <p:txBody>
          <a:bodyPr/>
          <a:lstStyle/>
          <a:p>
            <a:r>
              <a:rPr lang="en-US" dirty="0"/>
              <a:t>Image and text grouped</a:t>
            </a:r>
          </a:p>
        </p:txBody>
      </p:sp>
      <p:grpSp>
        <p:nvGrpSpPr>
          <p:cNvPr id="10" name="Group 9" descr="DALL-E 3.  &quot;Serene equestrian scene with a majestic horse in a vast field.&quot;">
            <a:extLst>
              <a:ext uri="{FF2B5EF4-FFF2-40B4-BE49-F238E27FC236}">
                <a16:creationId xmlns:a16="http://schemas.microsoft.com/office/drawing/2014/main" id="{0CA26E92-1506-16C5-55EA-6E67B7B72765}"/>
              </a:ext>
            </a:extLst>
          </p:cNvPr>
          <p:cNvGrpSpPr/>
          <p:nvPr/>
        </p:nvGrpSpPr>
        <p:grpSpPr>
          <a:xfrm>
            <a:off x="943303" y="1690688"/>
            <a:ext cx="6035569" cy="4753303"/>
            <a:chOff x="701565" y="1690688"/>
            <a:chExt cx="6035569" cy="4753303"/>
          </a:xfrm>
        </p:grpSpPr>
        <p:pic>
          <p:nvPicPr>
            <p:cNvPr id="7" name="Picture 6" descr="&quot;Serene equestrian scene with a majestic horse in a vast field.&quot;">
              <a:extLst>
                <a:ext uri="{FF2B5EF4-FFF2-40B4-BE49-F238E27FC236}">
                  <a16:creationId xmlns:a16="http://schemas.microsoft.com/office/drawing/2014/main" id="{7A1217AB-E280-F522-D192-022C10B34459}"/>
                </a:ext>
              </a:extLst>
            </p:cNvPr>
            <p:cNvPicPr>
              <a:picLocks noChangeAspect="1"/>
            </p:cNvPicPr>
            <p:nvPr/>
          </p:nvPicPr>
          <p:blipFill>
            <a:blip r:embed="rId3"/>
            <a:stretch>
              <a:fillRect/>
            </a:stretch>
          </p:blipFill>
          <p:spPr>
            <a:xfrm>
              <a:off x="701565" y="1690688"/>
              <a:ext cx="4753303" cy="4753303"/>
            </a:xfrm>
            <a:prstGeom prst="rect">
              <a:avLst/>
            </a:prstGeom>
          </p:spPr>
        </p:pic>
        <p:sp>
          <p:nvSpPr>
            <p:cNvPr id="9" name="TextBox 8">
              <a:extLst>
                <a:ext uri="{FF2B5EF4-FFF2-40B4-BE49-F238E27FC236}">
                  <a16:creationId xmlns:a16="http://schemas.microsoft.com/office/drawing/2014/main" id="{DE685EBA-0703-5047-1789-13E208B43509}"/>
                </a:ext>
              </a:extLst>
            </p:cNvPr>
            <p:cNvSpPr txBox="1"/>
            <p:nvPr/>
          </p:nvSpPr>
          <p:spPr>
            <a:xfrm>
              <a:off x="5731922" y="6074659"/>
              <a:ext cx="1005212" cy="369332"/>
            </a:xfrm>
            <a:prstGeom prst="rect">
              <a:avLst/>
            </a:prstGeom>
            <a:noFill/>
          </p:spPr>
          <p:txBody>
            <a:bodyPr wrap="none" rtlCol="0">
              <a:spAutoFit/>
            </a:bodyPr>
            <a:lstStyle/>
            <a:p>
              <a:r>
                <a:rPr lang="en-US" dirty="0"/>
                <a:t>DALL-E 3</a:t>
              </a:r>
            </a:p>
          </p:txBody>
        </p:sp>
      </p:grpSp>
      <p:cxnSp>
        <p:nvCxnSpPr>
          <p:cNvPr id="4" name="Straight Arrow Connector 3">
            <a:extLst>
              <a:ext uri="{FF2B5EF4-FFF2-40B4-BE49-F238E27FC236}">
                <a16:creationId xmlns:a16="http://schemas.microsoft.com/office/drawing/2014/main" id="{878E5826-C57E-3E3E-EFE0-D81CEEFB97AA}"/>
              </a:ext>
            </a:extLst>
          </p:cNvPr>
          <p:cNvCxnSpPr/>
          <p:nvPr/>
        </p:nvCxnSpPr>
        <p:spPr>
          <a:xfrm flipH="1">
            <a:off x="5353878" y="3429000"/>
            <a:ext cx="4161183" cy="361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221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C650-ADBA-CAAD-FE07-E766B9B3042D}"/>
              </a:ext>
            </a:extLst>
          </p:cNvPr>
          <p:cNvSpPr>
            <a:spLocks noGrp="1"/>
          </p:cNvSpPr>
          <p:nvPr>
            <p:ph type="title"/>
          </p:nvPr>
        </p:nvSpPr>
        <p:spPr/>
        <p:txBody>
          <a:bodyPr/>
          <a:lstStyle/>
          <a:p>
            <a:r>
              <a:rPr lang="en-US" dirty="0"/>
              <a:t>Slide</a:t>
            </a:r>
          </a:p>
        </p:txBody>
      </p:sp>
      <p:sp>
        <p:nvSpPr>
          <p:cNvPr id="5" name="TextBox 4">
            <a:extLst>
              <a:ext uri="{FF2B5EF4-FFF2-40B4-BE49-F238E27FC236}">
                <a16:creationId xmlns:a16="http://schemas.microsoft.com/office/drawing/2014/main" id="{F1A7EF63-43BE-0565-E67E-D027892FED35}"/>
              </a:ext>
            </a:extLst>
          </p:cNvPr>
          <p:cNvSpPr txBox="1"/>
          <p:nvPr/>
        </p:nvSpPr>
        <p:spPr>
          <a:xfrm>
            <a:off x="9378778" y="6123543"/>
            <a:ext cx="1005212" cy="369332"/>
          </a:xfrm>
          <a:prstGeom prst="rect">
            <a:avLst/>
          </a:prstGeom>
          <a:noFill/>
        </p:spPr>
        <p:txBody>
          <a:bodyPr wrap="none" rtlCol="0">
            <a:spAutoFit/>
          </a:bodyPr>
          <a:lstStyle/>
          <a:p>
            <a:r>
              <a:rPr lang="en-US" dirty="0"/>
              <a:t>DALL-E 3</a:t>
            </a:r>
          </a:p>
        </p:txBody>
      </p:sp>
      <p:pic>
        <p:nvPicPr>
          <p:cNvPr id="6" name="Picture 5" descr="A fox and a hedgehog standing together in a wooded area with flowers.">
            <a:extLst>
              <a:ext uri="{FF2B5EF4-FFF2-40B4-BE49-F238E27FC236}">
                <a16:creationId xmlns:a16="http://schemas.microsoft.com/office/drawing/2014/main" id="{173CADC6-D4AD-9D4D-164A-16BA75101D0C}"/>
              </a:ext>
            </a:extLst>
          </p:cNvPr>
          <p:cNvPicPr>
            <a:picLocks noChangeAspect="1"/>
          </p:cNvPicPr>
          <p:nvPr/>
        </p:nvPicPr>
        <p:blipFill>
          <a:blip r:embed="rId3"/>
          <a:stretch>
            <a:fillRect/>
          </a:stretch>
        </p:blipFill>
        <p:spPr>
          <a:xfrm>
            <a:off x="3539552" y="1350668"/>
            <a:ext cx="5112895" cy="5112895"/>
          </a:xfrm>
          <a:prstGeom prst="rect">
            <a:avLst/>
          </a:prstGeom>
        </p:spPr>
      </p:pic>
      <p:sp>
        <p:nvSpPr>
          <p:cNvPr id="3" name="Decagon 2">
            <a:extLst>
              <a:ext uri="{FF2B5EF4-FFF2-40B4-BE49-F238E27FC236}">
                <a16:creationId xmlns:a16="http://schemas.microsoft.com/office/drawing/2014/main" id="{25EE220D-4431-9752-896C-8676E26CCE51}"/>
              </a:ext>
            </a:extLst>
          </p:cNvPr>
          <p:cNvSpPr/>
          <p:nvPr/>
        </p:nvSpPr>
        <p:spPr>
          <a:xfrm>
            <a:off x="689113" y="2186609"/>
            <a:ext cx="2676939" cy="2676939"/>
          </a:xfrm>
          <a:prstGeom prst="decago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26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eries of medical images, each labeled as 'bad' and showcasing various levels of blue and white in the context of brain slices.">
            <a:extLst>
              <a:ext uri="{FF2B5EF4-FFF2-40B4-BE49-F238E27FC236}">
                <a16:creationId xmlns:a16="http://schemas.microsoft.com/office/drawing/2014/main" id="{7022A5C9-B573-5535-F840-E7E504AC5CE6}"/>
              </a:ext>
            </a:extLst>
          </p:cNvPr>
          <p:cNvPicPr>
            <a:picLocks noChangeAspect="1"/>
          </p:cNvPicPr>
          <p:nvPr/>
        </p:nvPicPr>
        <p:blipFill>
          <a:blip r:embed="rId2"/>
          <a:stretch>
            <a:fillRect/>
          </a:stretch>
        </p:blipFill>
        <p:spPr>
          <a:xfrm>
            <a:off x="3930650" y="2882900"/>
            <a:ext cx="4330700" cy="1092200"/>
          </a:xfrm>
          <a:prstGeom prst="rect">
            <a:avLst/>
          </a:prstGeom>
        </p:spPr>
      </p:pic>
      <p:sp>
        <p:nvSpPr>
          <p:cNvPr id="6" name="Title 1">
            <a:extLst>
              <a:ext uri="{FF2B5EF4-FFF2-40B4-BE49-F238E27FC236}">
                <a16:creationId xmlns:a16="http://schemas.microsoft.com/office/drawing/2014/main" id="{6657D35C-78F5-3928-A6AE-2A68000B7804}"/>
              </a:ext>
            </a:extLst>
          </p:cNvPr>
          <p:cNvSpPr>
            <a:spLocks noGrp="1"/>
          </p:cNvSpPr>
          <p:nvPr>
            <p:ph type="title"/>
          </p:nvPr>
        </p:nvSpPr>
        <p:spPr>
          <a:xfrm>
            <a:off x="838200" y="365125"/>
            <a:ext cx="10515600" cy="1325563"/>
          </a:xfrm>
        </p:spPr>
        <p:txBody>
          <a:bodyPr/>
          <a:lstStyle/>
          <a:p>
            <a:r>
              <a:rPr lang="en-US" dirty="0"/>
              <a:t>Brain CT scan. This is bad</a:t>
            </a:r>
          </a:p>
        </p:txBody>
      </p:sp>
    </p:spTree>
    <p:extLst>
      <p:ext uri="{BB962C8B-B14F-4D97-AF65-F5344CB8AC3E}">
        <p14:creationId xmlns:p14="http://schemas.microsoft.com/office/powerpoint/2010/main" val="1285390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3D7C6-F88E-5C68-4E53-5748D9C89BBE}"/>
            </a:ext>
          </a:extLst>
        </p:cNvPr>
        <p:cNvGrpSpPr/>
        <p:nvPr/>
      </p:nvGrpSpPr>
      <p:grpSpPr>
        <a:xfrm>
          <a:off x="0" y="0"/>
          <a:ext cx="0" cy="0"/>
          <a:chOff x="0" y="0"/>
          <a:chExt cx="0" cy="0"/>
        </a:xfrm>
      </p:grpSpPr>
      <p:pic>
        <p:nvPicPr>
          <p:cNvPr id="3" name="Picture 2" descr="An advertisement graphic for a COVID-19 dashboard, highlighting an increase in cases.">
            <a:extLst>
              <a:ext uri="{FF2B5EF4-FFF2-40B4-BE49-F238E27FC236}">
                <a16:creationId xmlns:a16="http://schemas.microsoft.com/office/drawing/2014/main" id="{ABF34CA5-7B52-88DB-F73A-8B0942915C1E}"/>
              </a:ext>
            </a:extLst>
          </p:cNvPr>
          <p:cNvPicPr>
            <a:picLocks noChangeAspect="1"/>
          </p:cNvPicPr>
          <p:nvPr/>
        </p:nvPicPr>
        <p:blipFill>
          <a:blip r:embed="rId2"/>
          <a:stretch>
            <a:fillRect/>
          </a:stretch>
        </p:blipFill>
        <p:spPr>
          <a:xfrm>
            <a:off x="2286000" y="533554"/>
            <a:ext cx="8965096" cy="5035396"/>
          </a:xfrm>
          <a:prstGeom prst="rect">
            <a:avLst/>
          </a:prstGeom>
        </p:spPr>
      </p:pic>
    </p:spTree>
    <p:extLst>
      <p:ext uri="{BB962C8B-B14F-4D97-AF65-F5344CB8AC3E}">
        <p14:creationId xmlns:p14="http://schemas.microsoft.com/office/powerpoint/2010/main" val="34006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812D5-A222-6812-A2FA-DDD9E044C6EE}"/>
            </a:ext>
          </a:extLst>
        </p:cNvPr>
        <p:cNvGrpSpPr/>
        <p:nvPr/>
      </p:nvGrpSpPr>
      <p:grpSpPr>
        <a:xfrm>
          <a:off x="0" y="0"/>
          <a:ext cx="0" cy="0"/>
          <a:chOff x="0" y="0"/>
          <a:chExt cx="0" cy="0"/>
        </a:xfrm>
      </p:grpSpPr>
      <p:pic>
        <p:nvPicPr>
          <p:cNvPr id="3" name="Picture 2" descr="This image is a bar chart showing the rates of hospitalization for COVID-19 over time, with data points and bars corresponding to years ranging from 2017 to 2021. The chart indicates that hospitalization rates have increased in recent years, and it suggests that there has been an increase in hospitalization for COVID-19 with age, as indicated by the inset graph. The source of this information is credited to the government.">
            <a:extLst>
              <a:ext uri="{FF2B5EF4-FFF2-40B4-BE49-F238E27FC236}">
                <a16:creationId xmlns:a16="http://schemas.microsoft.com/office/drawing/2014/main" id="{DB6CA68B-0F80-79F4-A805-911F707B4E5F}"/>
              </a:ext>
            </a:extLst>
          </p:cNvPr>
          <p:cNvPicPr>
            <a:picLocks noChangeAspect="1"/>
          </p:cNvPicPr>
          <p:nvPr/>
        </p:nvPicPr>
        <p:blipFill>
          <a:blip r:embed="rId2"/>
          <a:stretch>
            <a:fillRect/>
          </a:stretch>
        </p:blipFill>
        <p:spPr>
          <a:xfrm>
            <a:off x="2286000" y="1289050"/>
            <a:ext cx="7620000" cy="4279900"/>
          </a:xfrm>
          <a:prstGeom prst="rect">
            <a:avLst/>
          </a:prstGeom>
        </p:spPr>
      </p:pic>
    </p:spTree>
    <p:extLst>
      <p:ext uri="{BB962C8B-B14F-4D97-AF65-F5344CB8AC3E}">
        <p14:creationId xmlns:p14="http://schemas.microsoft.com/office/powerpoint/2010/main" val="387709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34</Words>
  <Application>Microsoft Macintosh PowerPoint</Application>
  <PresentationFormat>Widescreen</PresentationFormat>
  <Paragraphs>16</Paragraphs>
  <Slides>10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A Presentation</vt:lpstr>
      <vt:lpstr>Fruits</vt:lpstr>
      <vt:lpstr>Graphs (grouped)</vt:lpstr>
      <vt:lpstr>Shaped grouped</vt:lpstr>
      <vt:lpstr>Image and text grouped</vt:lpstr>
      <vt:lpstr>Slide</vt:lpstr>
      <vt:lpstr>Brain CT scan. This is bad</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dc:title>
  <dc:subject/>
  <dc:creator/>
  <cp:keywords/>
  <dc:description/>
  <cp:lastModifiedBy>Chris Faulkner</cp:lastModifiedBy>
  <cp:revision>18</cp:revision>
  <dcterms:created xsi:type="dcterms:W3CDTF">2023-10-24T11:09:43Z</dcterms:created>
  <dcterms:modified xsi:type="dcterms:W3CDTF">2025-07-14T22:04:51Z</dcterms:modified>
  <cp:category/>
</cp:coreProperties>
</file>